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1"/>
    <p:restoredTop sz="94677"/>
  </p:normalViewPr>
  <p:slideViewPr>
    <p:cSldViewPr snapToGrid="0" snapToObjects="1" showGuides="1">
      <p:cViewPr varScale="1">
        <p:scale>
          <a:sx n="142" d="100"/>
          <a:sy n="142" d="100"/>
        </p:scale>
        <p:origin x="168" y="16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endParaRPr lang="en-US" sz="4800" dirty="0"/>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dirty="0"/>
              <a:t>木立研究室</a:t>
            </a:r>
            <a:endParaRPr lang="en-US" altLang="ja-JP" sz="3200" dirty="0"/>
          </a:p>
          <a:p>
            <a:pPr algn="ctr"/>
            <a:r>
              <a:rPr lang="ja-JP" altLang="en-US" sz="3200" dirty="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a:t>
            </a:r>
            <a:endParaRPr lang="en-US" dirty="0"/>
          </a:p>
        </p:txBody>
      </p:sp>
      <p:sp>
        <p:nvSpPr>
          <p:cNvPr id="3" name="Content Placeholder 2"/>
          <p:cNvSpPr>
            <a:spLocks noGrp="1"/>
          </p:cNvSpPr>
          <p:nvPr>
            <p:ph idx="1"/>
          </p:nvPr>
        </p:nvSpPr>
        <p:spPr>
          <a:xfrm>
            <a:off x="394446" y="1837766"/>
            <a:ext cx="7333129" cy="4203598"/>
          </a:xfrm>
          <a:noFill/>
        </p:spPr>
        <p:txBody>
          <a:bodyPr/>
          <a:lstStyle/>
          <a:p>
            <a:r>
              <a:rPr lang="ja-JP" altLang="en-US" dirty="0" smtClean="0"/>
              <a:t>正解パラメータ</a:t>
            </a:r>
            <a:r>
              <a:rPr lang="en-US" altLang="ja-JP" dirty="0" smtClean="0"/>
              <a:t>t, n</a:t>
            </a:r>
            <a:r>
              <a:rPr lang="ja-JP" altLang="en-US" dirty="0" smtClean="0"/>
              <a:t>を用意</a:t>
            </a:r>
            <a:endParaRPr lang="en-US" altLang="ja-JP" dirty="0" smtClean="0"/>
          </a:p>
          <a:p>
            <a:r>
              <a:rPr lang="ja-JP" altLang="en-US" dirty="0" smtClean="0"/>
              <a:t>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a:t>
            </a:r>
            <a:endParaRPr lang="en-US" altLang="ja-JP" dirty="0" smtClean="0"/>
          </a:p>
          <a:p>
            <a:r>
              <a:rPr lang="ja-JP" altLang="en-US" dirty="0" smtClean="0"/>
              <a:t>生成したリードから、</a:t>
            </a:r>
            <a:r>
              <a:rPr lang="en-US" altLang="ja-JP" dirty="0" smtClean="0"/>
              <a:t>t, n</a:t>
            </a:r>
            <a:r>
              <a:rPr lang="ja-JP" altLang="en-US" dirty="0" smtClean="0"/>
              <a:t>を最尤推定</a:t>
            </a:r>
            <a:endParaRPr lang="en-US" dirty="0"/>
          </a:p>
        </p:txBody>
      </p:sp>
      <p:pic>
        <p:nvPicPr>
          <p:cNvPr id="4" name="Picture 3"/>
          <p:cNvPicPr>
            <a:picLocks noChangeAspect="1"/>
          </p:cNvPicPr>
          <p:nvPr/>
        </p:nvPicPr>
        <p:blipFill>
          <a:blip r:embed="rId2"/>
          <a:stretch>
            <a:fillRect/>
          </a:stretch>
        </p:blipFill>
        <p:spPr>
          <a:xfrm>
            <a:off x="762000" y="3555561"/>
            <a:ext cx="6965575" cy="860642"/>
          </a:xfrm>
          <a:prstGeom prst="rect">
            <a:avLst/>
          </a:prstGeom>
        </p:spPr>
      </p:pic>
      <p:pic>
        <p:nvPicPr>
          <p:cNvPr id="5" name="Picture 4"/>
          <p:cNvPicPr>
            <a:picLocks noChangeAspect="1"/>
          </p:cNvPicPr>
          <p:nvPr/>
        </p:nvPicPr>
        <p:blipFill>
          <a:blip r:embed="rId3"/>
          <a:stretch>
            <a:fillRect/>
          </a:stretch>
        </p:blipFill>
        <p:spPr>
          <a:xfrm>
            <a:off x="1165038" y="4569759"/>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II</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dirty="0"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dirty="0"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dirty="0"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dirty="0"/>
          </a:p>
        </p:txBody>
      </p:sp>
      <p:sp>
        <p:nvSpPr>
          <p:cNvPr id="3" name="Content Placeholder 2"/>
          <p:cNvSpPr>
            <a:spLocks noGrp="1"/>
          </p:cNvSpPr>
          <p:nvPr>
            <p:ph idx="1"/>
          </p:nvPr>
        </p:nvSpPr>
        <p:spPr/>
        <p:txBody>
          <a:bodyPr/>
          <a:lstStyle/>
          <a:p>
            <a:r>
              <a:rPr lang="ja-JP" altLang="en-US" dirty="0" smtClean="0"/>
              <a:t>部分型内部のパッセンジャー変異アレル頻度分布から、集団遺伝学を応用し、各部分型の誕生時刻が推定できた。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があれば、シミュレーションで生成されたリードから、各部分型の誕生時刻を推定することができることが示された。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r>
              <a:rPr lang="ja-JP" altLang="en-US" dirty="0" smtClean="0"/>
              <a:t>１時刻のシーケンシングデータから推定できる部分型の誕生時刻は、部分型間の相対的な</a:t>
            </a:r>
            <a:r>
              <a:rPr lang="en-US" altLang="ja-JP" dirty="0" smtClean="0"/>
              <a:t>Pseudo time</a:t>
            </a:r>
            <a:r>
              <a:rPr lang="ja-JP" altLang="en-US" dirty="0" smtClean="0"/>
              <a:t>であるが、時系列シーケンシングデータ</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a:bodyPr>
          <a:lstStyle/>
          <a:p>
            <a:r>
              <a:rPr lang="ja-JP" altLang="en-US" dirty="0" smtClean="0"/>
              <a:t>がんは、体細胞変異の蓄積によって単一の細胞から生じる。</a:t>
            </a:r>
            <a:endParaRPr lang="en-US" altLang="ja-JP" dirty="0" smtClean="0"/>
          </a:p>
          <a:p>
            <a:r>
              <a:rPr lang="ja-JP" altLang="en-US" dirty="0" smtClean="0"/>
              <a:t>その細胞がさらに変異を蓄積しながらクローン増殖することにより悪性腫瘍が形成される。</a:t>
            </a:r>
            <a:endParaRPr lang="en-US" altLang="ja-JP" dirty="0" smtClean="0"/>
          </a:p>
          <a:p>
            <a:r>
              <a:rPr lang="ja-JP" altLang="en-US" dirty="0" smtClean="0"/>
              <a:t>がん部分型に新たなドライバ変異が入ることにより、新たな子孫部分型が生じる。</a:t>
            </a:r>
            <a:endParaRPr lang="en-US" altLang="ja-JP" dirty="0" smtClean="0"/>
          </a:p>
          <a:p>
            <a:r>
              <a:rPr lang="en-US" dirty="0" err="1" smtClean="0"/>
              <a:t>Nowell</a:t>
            </a:r>
            <a:r>
              <a:rPr lang="en-US" dirty="0" smtClean="0"/>
              <a:t>, 1976, Science </a:t>
            </a:r>
            <a:r>
              <a:rPr lang="ja-JP" altLang="en-US" dirty="0" smtClean="0"/>
              <a:t>により提唱された。</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36" y="2477692"/>
            <a:ext cx="4641210" cy="2802520"/>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334383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患者に固有の部分型・未知部分型は同定不可</a:t>
            </a:r>
            <a:endParaRPr lang="en-US" altLang="ja-JP" sz="1600" dirty="0"/>
          </a:p>
          <a:p>
            <a:pPr marL="457200" lvl="1" indent="0">
              <a:buNone/>
            </a:pPr>
            <a:r>
              <a:rPr lang="ja-JP" altLang="en-US" dirty="0" smtClean="0"/>
              <a:t>→</a:t>
            </a:r>
            <a:r>
              <a:rPr lang="en-US" altLang="ja-JP" dirty="0" smtClean="0"/>
              <a:t> NGS</a:t>
            </a:r>
            <a:r>
              <a:rPr lang="ja-JP" altLang="en-US" dirty="0" smtClean="0"/>
              <a:t>を利用した同定が必要</a:t>
            </a:r>
            <a:endParaRPr lang="en-US" altLang="ja-JP" dirty="0"/>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t>予後の予測のためにも、部分型構成とその増殖率の推定が必要</a:t>
            </a:r>
            <a:endParaRPr lang="en-US" altLang="ja-JP" dirty="0" smtClean="0"/>
          </a:p>
          <a:p>
            <a:endParaRPr lang="en-US" altLang="ja-JP" sz="1600" dirty="0" smtClean="0"/>
          </a:p>
        </p:txBody>
      </p:sp>
      <p:pic>
        <p:nvPicPr>
          <p:cNvPr id="6" name="Picture 5"/>
          <p:cNvPicPr>
            <a:picLocks noChangeAspect="1"/>
          </p:cNvPicPr>
          <p:nvPr/>
        </p:nvPicPr>
        <p:blipFill>
          <a:blip r:embed="rId2"/>
          <a:stretch>
            <a:fillRect/>
          </a:stretch>
        </p:blipFill>
        <p:spPr>
          <a:xfrm>
            <a:off x="0" y="1341224"/>
            <a:ext cx="4294094" cy="3062894"/>
          </a:xfrm>
          <a:prstGeom prst="rect">
            <a:avLst/>
          </a:prstGeom>
        </p:spPr>
      </p:pic>
      <p:sp>
        <p:nvSpPr>
          <p:cNvPr id="7" name="TextBox 6"/>
          <p:cNvSpPr txBox="1"/>
          <p:nvPr/>
        </p:nvSpPr>
        <p:spPr>
          <a:xfrm>
            <a:off x="1493712" y="4357309"/>
            <a:ext cx="2800382"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a:t>
            </a:r>
            <a:r>
              <a:rPr lang="en-US" sz="1200" dirty="0" err="1" smtClean="0"/>
              <a:t>npj</a:t>
            </a:r>
            <a:r>
              <a:rPr lang="en-US" sz="1200" dirty="0" smtClean="0"/>
              <a:t> Breast Cancer</a:t>
            </a:r>
            <a:endParaRPr lang="en-US" sz="1200" dirty="0"/>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dirty="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ja-JP" altLang="en-US" dirty="0" smtClean="0"/>
              <a:t>腫瘍の部分型構成比の同定</a:t>
            </a:r>
            <a:endParaRPr lang="en-US" altLang="ja-JP" dirty="0" smtClean="0"/>
          </a:p>
          <a:p>
            <a:r>
              <a:rPr lang="ja-JP" altLang="en-US" dirty="0" smtClean="0"/>
              <a:t>各部分型の誕生時刻・増殖率の推定</a:t>
            </a:r>
            <a:endParaRPr lang="en-US" altLang="ja-JP" dirty="0" smtClean="0"/>
          </a:p>
          <a:p>
            <a:endParaRPr lang="en-US" dirty="0"/>
          </a:p>
        </p:txBody>
      </p: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2510116" y="2277131"/>
            <a:ext cx="6660777" cy="3880773"/>
          </a:xfrm>
          <a:solidFill>
            <a:schemeClr val="bg1"/>
          </a:solidFill>
        </p:spPr>
        <p:txBody>
          <a:bodyPr/>
          <a:lstStyle/>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平均像から、各部分型の変異アレル頻度を隠れ状態推定する必要がある</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Preceding studies</a:t>
            </a:r>
            <a:endParaRPr lang="en-US" dirty="0"/>
          </a:p>
        </p:txBody>
      </p:sp>
      <p:sp>
        <p:nvSpPr>
          <p:cNvPr id="7" name="Content Placeholder 6"/>
          <p:cNvSpPr>
            <a:spLocks noGrp="1"/>
          </p:cNvSpPr>
          <p:nvPr>
            <p:ph idx="1"/>
          </p:nvPr>
        </p:nvSpPr>
        <p:spPr>
          <a:xfrm>
            <a:off x="3630705" y="2160590"/>
            <a:ext cx="3998259" cy="3880773"/>
          </a:xfrm>
        </p:spPr>
        <p:txBody>
          <a:bodyPr/>
          <a:lstStyle/>
          <a:p>
            <a:r>
              <a:rPr lang="en-US" dirty="0" err="1"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err="1" smtClean="0"/>
              <a:t>AncesTree</a:t>
            </a:r>
            <a:r>
              <a:rPr lang="en-US" dirty="0" smtClean="0"/>
              <a:t> (El-</a:t>
            </a:r>
            <a:r>
              <a:rPr lang="en-US" dirty="0" err="1" smtClean="0"/>
              <a:t>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p:sp>
        <p:nvSpPr>
          <p:cNvPr id="3" name="Content Placeholder 2"/>
          <p:cNvSpPr>
            <a:spLocks noGrp="1"/>
          </p:cNvSpPr>
          <p:nvPr>
            <p:ph idx="1"/>
          </p:nvPr>
        </p:nvSpPr>
        <p:spPr>
          <a:xfrm>
            <a:off x="2449520" y="2008093"/>
            <a:ext cx="6694480" cy="3988445"/>
          </a:xfrm>
          <a:solidFill>
            <a:schemeClr val="bg1"/>
          </a:solidFill>
        </p:spPr>
        <p:txBody>
          <a:bodyPr/>
          <a:lstStyle/>
          <a:p>
            <a:r>
              <a:rPr lang="en-US" altLang="ja-JP" dirty="0" smtClean="0"/>
              <a:t>Wright-Fisher model</a:t>
            </a:r>
          </a:p>
          <a:p>
            <a:pPr marL="457200" lvl="1" indent="0">
              <a:buNone/>
            </a:pPr>
            <a:r>
              <a:rPr lang="ja-JP" altLang="en-US" dirty="0" smtClean="0"/>
              <a:t>各部分型内部に入るパッセンジャー変異アレル頻度の中立的浮動を考慮</a:t>
            </a:r>
            <a:endParaRPr lang="en-US" altLang="ja-JP" dirty="0" smtClean="0"/>
          </a:p>
          <a:p>
            <a:pPr marL="457200" lvl="1" indent="0">
              <a:buNone/>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a:t>
            </a:r>
            <a:endParaRPr lang="en-US" altLang="ja-JP" dirty="0" smtClean="0"/>
          </a:p>
          <a:p>
            <a:pPr marL="457200" lvl="1" indent="0">
              <a:buNone/>
            </a:pPr>
            <a:endParaRPr lang="en-US" altLang="ja-JP" dirty="0" smtClean="0"/>
          </a:p>
          <a:p>
            <a:pPr marL="457200" lvl="1" indent="0">
              <a:buNone/>
            </a:pPr>
            <a:endParaRPr lang="en-US" altLang="ja-JP" dirty="0"/>
          </a:p>
          <a:p>
            <a:pPr marL="457200" lvl="1" indent="0">
              <a:buNone/>
            </a:pPr>
            <a:endParaRPr lang="en-US" altLang="ja-JP" dirty="0" smtClean="0"/>
          </a:p>
          <a:p>
            <a:pPr indent="-285750"/>
            <a:r>
              <a:rPr lang="ja-JP" altLang="en-US" dirty="0" smtClean="0"/>
              <a:t>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a:t>
            </a:r>
            <a:endParaRPr lang="en-US" altLang="ja-JP" dirty="0" smtClean="0"/>
          </a:p>
          <a:p>
            <a:endParaRPr lang="en-US" dirty="0"/>
          </a:p>
        </p:txBody>
      </p:sp>
      <p:pic>
        <p:nvPicPr>
          <p:cNvPr id="5" name="Picture 4"/>
          <p:cNvPicPr>
            <a:picLocks noChangeAspect="1"/>
          </p:cNvPicPr>
          <p:nvPr/>
        </p:nvPicPr>
        <p:blipFill>
          <a:blip r:embed="rId2"/>
          <a:stretch>
            <a:fillRect/>
          </a:stretch>
        </p:blipFill>
        <p:spPr>
          <a:xfrm>
            <a:off x="3117219" y="3365350"/>
            <a:ext cx="5109882" cy="636966"/>
          </a:xfrm>
          <a:prstGeom prst="rect">
            <a:avLst/>
          </a:prstGeom>
        </p:spPr>
      </p:pic>
      <p:pic>
        <p:nvPicPr>
          <p:cNvPr id="6" name="Picture 5"/>
          <p:cNvPicPr>
            <a:picLocks noChangeAspect="1"/>
          </p:cNvPicPr>
          <p:nvPr/>
        </p:nvPicPr>
        <p:blipFill>
          <a:blip r:embed="rId3"/>
          <a:stretch>
            <a:fillRect/>
          </a:stretch>
        </p:blipFill>
        <p:spPr>
          <a:xfrm>
            <a:off x="2924650" y="5024031"/>
            <a:ext cx="5302451" cy="555433"/>
          </a:xfrm>
          <a:prstGeom prst="rect">
            <a:avLst/>
          </a:prstGeom>
        </p:spPr>
      </p:pic>
      <p:pic>
        <p:nvPicPr>
          <p:cNvPr id="8" name="Picture 7"/>
          <p:cNvPicPr>
            <a:picLocks noChangeAspect="1"/>
          </p:cNvPicPr>
          <p:nvPr/>
        </p:nvPicPr>
        <p:blipFill>
          <a:blip r:embed="rId4"/>
          <a:stretch>
            <a:fillRect/>
          </a:stretch>
        </p:blipFill>
        <p:spPr>
          <a:xfrm>
            <a:off x="40341" y="2540954"/>
            <a:ext cx="2550459" cy="3038510"/>
          </a:xfrm>
          <a:prstGeom prst="rect">
            <a:avLst/>
          </a:prstGeom>
        </p:spPr>
      </p:pic>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4087319" y="2181958"/>
            <a:ext cx="4931175" cy="3880773"/>
          </a:xfrm>
          <a:solidFill>
            <a:schemeClr val="bg1"/>
          </a:solidFill>
        </p:spPr>
        <p:txBody>
          <a:bodyPr/>
          <a:lstStyle/>
          <a:p>
            <a:r>
              <a:rPr lang="ja-JP" altLang="en-US" dirty="0" smtClean="0"/>
              <a:t>リード</a:t>
            </a:r>
            <a:r>
              <a:rPr lang="en-US" dirty="0" smtClean="0"/>
              <a:t>M</a:t>
            </a:r>
            <a:r>
              <a:rPr lang="ja-JP" altLang="en-US" dirty="0" smtClean="0"/>
              <a:t>本中</a:t>
            </a:r>
            <a:r>
              <a:rPr lang="en-US" altLang="ja-JP" dirty="0" smtClean="0"/>
              <a:t>m</a:t>
            </a:r>
            <a:r>
              <a:rPr lang="ja-JP" altLang="en-US" dirty="0" smtClean="0"/>
              <a:t>本が変異リードである確率</a:t>
            </a:r>
            <a:endParaRPr lang="en-US" altLang="ja-JP" dirty="0" smtClean="0"/>
          </a:p>
          <a:p>
            <a:endParaRPr lang="en-US" dirty="0"/>
          </a:p>
        </p:txBody>
      </p:sp>
      <p:grpSp>
        <p:nvGrpSpPr>
          <p:cNvPr id="25" name="Group 24"/>
          <p:cNvGrpSpPr/>
          <p:nvPr/>
        </p:nvGrpSpPr>
        <p:grpSpPr>
          <a:xfrm>
            <a:off x="936101" y="2850776"/>
            <a:ext cx="1873088" cy="1954306"/>
            <a:chOff x="161362" y="1810871"/>
            <a:chExt cx="3307977" cy="3451412"/>
          </a:xfrm>
        </p:grpSpPr>
        <p:sp>
          <p:nvSpPr>
            <p:cNvPr id="22" name="Oval 21"/>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1" name="Group 10"/>
            <p:cNvGrpSpPr/>
            <p:nvPr/>
          </p:nvGrpSpPr>
          <p:grpSpPr>
            <a:xfrm>
              <a:off x="1940856" y="3101789"/>
              <a:ext cx="1264023" cy="1264023"/>
              <a:chOff x="1030942" y="2026024"/>
              <a:chExt cx="1264023" cy="1264023"/>
            </a:xfrm>
          </p:grpSpPr>
          <p:sp>
            <p:nvSpPr>
              <p:cNvPr id="12" name="Oval 1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Rectangle 1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19" name="5-Point Star 18"/>
            <p:cNvSpPr/>
            <p:nvPr/>
          </p:nvSpPr>
          <p:spPr>
            <a:xfrm>
              <a:off x="1030942" y="3778625"/>
              <a:ext cx="277906" cy="2779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2433912" y="3375212"/>
              <a:ext cx="277906" cy="2779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201117" y="5018279"/>
            <a:ext cx="3886202" cy="369332"/>
          </a:xfrm>
          <a:prstGeom prst="rect">
            <a:avLst/>
          </a:prstGeom>
          <a:noFill/>
        </p:spPr>
        <p:txBody>
          <a:bodyPr wrap="square" rtlCol="0">
            <a:spAutoFit/>
          </a:bodyPr>
          <a:lstStyle/>
          <a:p>
            <a:r>
              <a:rPr lang="ja-JP" altLang="en-US" dirty="0" smtClean="0"/>
              <a:t>部分型</a:t>
            </a:r>
            <a:r>
              <a:rPr lang="en-US" altLang="ja-JP" dirty="0" err="1" smtClean="0"/>
              <a:t>i</a:t>
            </a:r>
            <a:r>
              <a:rPr lang="ja-JP" altLang="en-US" dirty="0" smtClean="0"/>
              <a:t>内の変異アレル頻度</a:t>
            </a:r>
            <a:r>
              <a:rPr lang="en-US" altLang="ja-JP" dirty="0" smtClean="0"/>
              <a:t> xi = 2/3 </a:t>
            </a:r>
            <a:endParaRPr lang="en-US" dirty="0"/>
          </a:p>
        </p:txBody>
      </p:sp>
      <p:pic>
        <p:nvPicPr>
          <p:cNvPr id="29" name="Picture 28"/>
          <p:cNvPicPr>
            <a:picLocks noChangeAspect="1"/>
          </p:cNvPicPr>
          <p:nvPr/>
        </p:nvPicPr>
        <p:blipFill>
          <a:blip r:embed="rId2"/>
          <a:stretch>
            <a:fillRect/>
          </a:stretch>
        </p:blipFill>
        <p:spPr>
          <a:xfrm>
            <a:off x="5602065" y="3941454"/>
            <a:ext cx="1497106" cy="615997"/>
          </a:xfrm>
          <a:prstGeom prst="rect">
            <a:avLst/>
          </a:prstGeom>
        </p:spPr>
      </p:pic>
      <p:pic>
        <p:nvPicPr>
          <p:cNvPr id="30" name="Picture 29"/>
          <p:cNvPicPr>
            <a:picLocks noChangeAspect="1"/>
          </p:cNvPicPr>
          <p:nvPr/>
        </p:nvPicPr>
        <p:blipFill>
          <a:blip r:embed="rId3"/>
          <a:stretch>
            <a:fillRect/>
          </a:stretch>
        </p:blipFill>
        <p:spPr>
          <a:xfrm>
            <a:off x="4188817" y="2707460"/>
            <a:ext cx="4574479" cy="357116"/>
          </a:xfrm>
          <a:prstGeom prst="rect">
            <a:avLst/>
          </a:prstGeom>
        </p:spPr>
      </p:pic>
      <p:pic>
        <p:nvPicPr>
          <p:cNvPr id="31" name="Picture 30"/>
          <p:cNvPicPr>
            <a:picLocks noChangeAspect="1"/>
          </p:cNvPicPr>
          <p:nvPr/>
        </p:nvPicPr>
        <p:blipFill>
          <a:blip r:embed="rId4"/>
          <a:stretch>
            <a:fillRect/>
          </a:stretch>
        </p:blipFill>
        <p:spPr>
          <a:xfrm>
            <a:off x="4188817" y="3109024"/>
            <a:ext cx="4323603" cy="706215"/>
          </a:xfrm>
          <a:prstGeom prst="rect">
            <a:avLst/>
          </a:prstGeom>
        </p:spPr>
      </p:pic>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a:xfrm>
            <a:off x="4437529" y="2070943"/>
            <a:ext cx="4178254" cy="3880773"/>
          </a:xfrm>
        </p:spPr>
        <p:txBody>
          <a:bodyPr/>
          <a:lstStyle/>
          <a:p>
            <a:r>
              <a:rPr lang="ja-JP" altLang="en-US" dirty="0" smtClean="0"/>
              <a:t>部分型の誕生時刻が早いほど、部分型内部に起こったパッセンジャー変異は集団内に固定しやすい。</a:t>
            </a:r>
            <a:endParaRPr lang="en-US" altLang="ja-JP" dirty="0" smtClean="0"/>
          </a:p>
          <a:p>
            <a:r>
              <a:rPr lang="ja-JP" altLang="en-US" dirty="0" smtClean="0"/>
              <a:t>これを逆に利用</a:t>
            </a:r>
            <a:endParaRPr lang="en-US" altLang="ja-JP" dirty="0"/>
          </a:p>
          <a:p>
            <a:pPr marL="457200" lvl="1" indent="0">
              <a:buNone/>
            </a:pPr>
            <a:r>
              <a:rPr lang="ja-JP" altLang="en-US" dirty="0" smtClean="0"/>
              <a:t>観測されるパッセンジャー変異アレル頻度分布</a:t>
            </a:r>
            <a:endParaRPr lang="en-US" altLang="ja-JP" dirty="0" smtClean="0"/>
          </a:p>
          <a:p>
            <a:pPr marL="457200" lvl="1" indent="0">
              <a:buNone/>
            </a:pPr>
            <a:endParaRPr lang="en-US" dirty="0"/>
          </a:p>
          <a:p>
            <a:pPr marL="457200" lvl="1" indent="0">
              <a:buNone/>
            </a:pPr>
            <a:endParaRPr lang="en-US" altLang="ja-JP" dirty="0" smtClean="0"/>
          </a:p>
          <a:p>
            <a:pPr marL="457200" lvl="1" indent="0">
              <a:buNone/>
            </a:pPr>
            <a:r>
              <a:rPr lang="ja-JP" altLang="en-US" dirty="0" smtClean="0"/>
              <a:t>各部分型の誕生時刻を最尤推定</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168068" y="4312023"/>
            <a:ext cx="358588" cy="376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508</TotalTime>
  <Words>580</Words>
  <Application>Microsoft Macintosh PowerPoint</Application>
  <PresentationFormat>On-screen Show (4:3)</PresentationFormat>
  <Paragraphs>69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Hiragino Mincho ProN W3</vt:lpstr>
      <vt:lpstr>Trebuchet MS</vt:lpstr>
      <vt:lpstr>Wingdings 3</vt:lpstr>
      <vt:lpstr>メイリオ</vt:lpstr>
      <vt:lpstr>Arial</vt:lpstr>
      <vt:lpstr>Facet</vt:lpstr>
      <vt:lpstr>Inferring tumor clonal evolution utilizing population genetics</vt:lpstr>
      <vt:lpstr>Clonal evolution of tumor cell population</vt:lpstr>
      <vt:lpstr>Importance of clonal evolution</vt:lpstr>
      <vt:lpstr>Purpose</vt:lpstr>
      <vt:lpstr>Problem</vt:lpstr>
      <vt:lpstr>Preceding studies</vt:lpstr>
      <vt:lpstr>Methods I</vt:lpstr>
      <vt:lpstr>Methods II</vt:lpstr>
      <vt:lpstr>Methods III</vt:lpstr>
      <vt:lpstr>Result I</vt:lpstr>
      <vt:lpstr>Result II</vt:lpstr>
      <vt:lpstr>Conclusions</vt:lpstr>
      <vt:lpstr>Future work</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72</cp:revision>
  <dcterms:created xsi:type="dcterms:W3CDTF">2016-09-09T19:19:12Z</dcterms:created>
  <dcterms:modified xsi:type="dcterms:W3CDTF">2016-09-10T03:47:25Z</dcterms:modified>
</cp:coreProperties>
</file>